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73" r:id="rId5"/>
    <p:sldId id="260" r:id="rId6"/>
    <p:sldId id="265" r:id="rId7"/>
    <p:sldId id="264" r:id="rId8"/>
    <p:sldId id="263" r:id="rId9"/>
    <p:sldId id="258" r:id="rId10"/>
    <p:sldId id="269" r:id="rId11"/>
    <p:sldId id="278" r:id="rId12"/>
    <p:sldId id="267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68921F-BD0C-4EFA-B747-48A0F0882B8E}">
          <p14:sldIdLst>
            <p14:sldId id="256"/>
            <p14:sldId id="257"/>
            <p14:sldId id="276"/>
            <p14:sldId id="273"/>
            <p14:sldId id="260"/>
            <p14:sldId id="265"/>
            <p14:sldId id="264"/>
            <p14:sldId id="263"/>
            <p14:sldId id="258"/>
            <p14:sldId id="269"/>
            <p14:sldId id="278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0790E-F2F3-479A-956E-076D64D375B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E2EC33-5C8F-4D70-BC00-9AB942BD095E}">
      <dgm:prSet custT="1"/>
      <dgm:spPr/>
      <dgm:t>
        <a:bodyPr/>
        <a:lstStyle/>
        <a:p>
          <a:r>
            <a:rPr lang="en-US" sz="1400" b="1">
              <a:effectLst/>
            </a:rPr>
            <a:t>Collect information on:</a:t>
          </a:r>
          <a:endParaRPr lang="en-US" sz="1400" b="1" dirty="0">
            <a:effectLst/>
          </a:endParaRPr>
        </a:p>
      </dgm:t>
    </dgm:pt>
    <dgm:pt modelId="{8B727F1D-CD93-49A3-A898-046BF14E6E67}" type="par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D60EE75C-4FFC-414E-AD97-D512B813F465}" type="sibTrans" cxnId="{3EEC5C74-2D42-4A82-8805-4138F593D32E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303789C5-6542-4C49-B00E-6FBDD8209B83}">
      <dgm:prSet custT="1"/>
      <dgm:spPr/>
      <dgm:t>
        <a:bodyPr/>
        <a:lstStyle/>
        <a:p>
          <a:r>
            <a:rPr lang="en-US" sz="1400" b="1">
              <a:effectLst/>
            </a:rPr>
            <a:t>Student loans</a:t>
          </a:r>
          <a:endParaRPr lang="en-US" sz="1400" b="1" dirty="0">
            <a:effectLst/>
          </a:endParaRPr>
        </a:p>
      </dgm:t>
    </dgm:pt>
    <dgm:pt modelId="{4AC9EB2B-814C-4F95-8861-18745B4890A4}" type="par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6102282-921D-4DAD-BD60-DAD744FA1966}" type="sibTrans" cxnId="{B3A8C072-5ABF-480C-A0F9-D1B02E7426BB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678D47E-43DD-4344-8C8C-ACE01E895CC5}">
      <dgm:prSet custT="1"/>
      <dgm:spPr/>
      <dgm:t>
        <a:bodyPr/>
        <a:lstStyle/>
        <a:p>
          <a:r>
            <a:rPr lang="en-US" sz="1400" b="1" dirty="0">
              <a:effectLst/>
            </a:rPr>
            <a:t>Income based on education and location</a:t>
          </a:r>
        </a:p>
      </dgm:t>
    </dgm:pt>
    <dgm:pt modelId="{364DE2A8-50FA-4C50-B822-137DF555360B}" type="par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199991F-8EBF-467E-A56E-DA63B30D76AD}" type="sibTrans" cxnId="{042FB28C-A7C4-4D38-A7DE-19F8660582C9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7A0BF0D-8931-48DA-BA05-6C13F663EE89}">
      <dgm:prSet custT="1"/>
      <dgm:spPr/>
      <dgm:t>
        <a:bodyPr/>
        <a:lstStyle/>
        <a:p>
          <a:r>
            <a:rPr lang="en-US" sz="1400" b="1" dirty="0">
              <a:effectLst/>
            </a:rPr>
            <a:t>Investigate the differences in median income and federal student loans with respect to the following:</a:t>
          </a:r>
        </a:p>
      </dgm:t>
    </dgm:pt>
    <dgm:pt modelId="{8F496A55-6BD6-40A6-B8D7-B0B04612ABD1}" type="par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996D685D-CD25-411C-9E82-54721DE5A9FC}" type="sibTrans" cxnId="{EC6E18BD-49B4-4936-ADD5-19CBF87F3316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49111905-0C3B-45FC-A4C9-44251D63D117}">
      <dgm:prSet custT="1"/>
      <dgm:spPr/>
      <dgm:t>
        <a:bodyPr/>
        <a:lstStyle/>
        <a:p>
          <a:r>
            <a:rPr lang="en-US" sz="1400" b="1">
              <a:effectLst/>
            </a:rPr>
            <a:t>Create dashboard to determine WHEN a college education starts to pay off depending on where you live and what you study.</a:t>
          </a:r>
          <a:endParaRPr lang="en-US" sz="1400" b="1" dirty="0">
            <a:effectLst/>
          </a:endParaRPr>
        </a:p>
      </dgm:t>
    </dgm:pt>
    <dgm:pt modelId="{B15363E1-1FAC-4F11-9305-581CF19DD34A}" type="par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11189657-F87F-455B-96B5-2B8CCF4FB022}" type="sibTrans" cxnId="{DB7E307B-85D8-475F-B3B6-882C3955C44C}">
      <dgm:prSet/>
      <dgm:spPr/>
      <dgm:t>
        <a:bodyPr/>
        <a:lstStyle/>
        <a:p>
          <a:endParaRPr lang="en-US" sz="2000" b="1">
            <a:solidFill>
              <a:schemeClr val="tx1"/>
            </a:solidFill>
            <a:effectLst/>
          </a:endParaRPr>
        </a:p>
      </dgm:t>
    </dgm:pt>
    <dgm:pt modelId="{2215A458-43C0-4CE4-A46A-D270DA5EE0D6}">
      <dgm:prSet custT="1"/>
      <dgm:spPr/>
      <dgm:t>
        <a:bodyPr/>
        <a:lstStyle/>
        <a:p>
          <a:r>
            <a:rPr lang="en-US" sz="1400" b="1" dirty="0"/>
            <a:t>Education attained</a:t>
          </a:r>
        </a:p>
      </dgm:t>
    </dgm:pt>
    <dgm:pt modelId="{4EA43C95-0E4D-4E63-9EC7-2193B3C457F8}" type="parTrans" cxnId="{CE246126-DA77-461B-94FE-0DF05B837192}">
      <dgm:prSet/>
      <dgm:spPr/>
      <dgm:t>
        <a:bodyPr/>
        <a:lstStyle/>
        <a:p>
          <a:endParaRPr lang="en-US"/>
        </a:p>
      </dgm:t>
    </dgm:pt>
    <dgm:pt modelId="{8DFA2887-29BA-4236-8D3B-2284C5217DE3}" type="sibTrans" cxnId="{CE246126-DA77-461B-94FE-0DF05B837192}">
      <dgm:prSet/>
      <dgm:spPr/>
      <dgm:t>
        <a:bodyPr/>
        <a:lstStyle/>
        <a:p>
          <a:endParaRPr lang="en-US"/>
        </a:p>
      </dgm:t>
    </dgm:pt>
    <dgm:pt modelId="{00A0C710-5F3C-4843-A8A9-1FC760FE2B7B}">
      <dgm:prSet custT="1"/>
      <dgm:spPr/>
      <dgm:t>
        <a:bodyPr/>
        <a:lstStyle/>
        <a:p>
          <a:r>
            <a:rPr lang="en-US" sz="1400" b="1" dirty="0"/>
            <a:t>State of residence</a:t>
          </a:r>
        </a:p>
      </dgm:t>
    </dgm:pt>
    <dgm:pt modelId="{D0B1E65A-EB23-4FCE-95B4-295BB3A22E69}" type="parTrans" cxnId="{66D0616C-6550-472E-AC62-27DFEF038167}">
      <dgm:prSet/>
      <dgm:spPr/>
      <dgm:t>
        <a:bodyPr/>
        <a:lstStyle/>
        <a:p>
          <a:endParaRPr lang="en-US"/>
        </a:p>
      </dgm:t>
    </dgm:pt>
    <dgm:pt modelId="{D2BEE65E-8910-49DE-98F5-99C20E1DA4A2}" type="sibTrans" cxnId="{66D0616C-6550-472E-AC62-27DFEF038167}">
      <dgm:prSet/>
      <dgm:spPr/>
      <dgm:t>
        <a:bodyPr/>
        <a:lstStyle/>
        <a:p>
          <a:endParaRPr lang="en-US"/>
        </a:p>
      </dgm:t>
    </dgm:pt>
    <dgm:pt modelId="{0476911E-EE34-4CA4-9884-D902A0D425D4}">
      <dgm:prSet custT="1"/>
      <dgm:spPr/>
      <dgm:t>
        <a:bodyPr/>
        <a:lstStyle/>
        <a:p>
          <a:r>
            <a:rPr lang="en-US" sz="1400" b="1" dirty="0"/>
            <a:t>Major of study</a:t>
          </a:r>
        </a:p>
      </dgm:t>
    </dgm:pt>
    <dgm:pt modelId="{FCB03418-5EF3-49A3-A7C9-063B04C6442E}" type="parTrans" cxnId="{1EEA3D80-064C-438F-9724-F9320BE90C96}">
      <dgm:prSet/>
      <dgm:spPr/>
      <dgm:t>
        <a:bodyPr/>
        <a:lstStyle/>
        <a:p>
          <a:endParaRPr lang="en-US"/>
        </a:p>
      </dgm:t>
    </dgm:pt>
    <dgm:pt modelId="{5E940BD4-53EA-4358-BCB3-74FFB09C6D93}" type="sibTrans" cxnId="{1EEA3D80-064C-438F-9724-F9320BE90C96}">
      <dgm:prSet/>
      <dgm:spPr/>
      <dgm:t>
        <a:bodyPr/>
        <a:lstStyle/>
        <a:p>
          <a:endParaRPr lang="en-US"/>
        </a:p>
      </dgm:t>
    </dgm:pt>
    <dgm:pt modelId="{9D1E52F5-F206-4884-AE79-D917CD7C3E77}" type="pres">
      <dgm:prSet presAssocID="{EBF0790E-F2F3-479A-956E-076D64D375BA}" presName="linear" presStyleCnt="0">
        <dgm:presLayoutVars>
          <dgm:dir/>
          <dgm:animLvl val="lvl"/>
          <dgm:resizeHandles val="exact"/>
        </dgm:presLayoutVars>
      </dgm:prSet>
      <dgm:spPr/>
    </dgm:pt>
    <dgm:pt modelId="{1711FB7F-60BD-4B06-BF10-7A205C8C4BB1}" type="pres">
      <dgm:prSet presAssocID="{9CE2EC33-5C8F-4D70-BC00-9AB942BD095E}" presName="parentLin" presStyleCnt="0"/>
      <dgm:spPr/>
    </dgm:pt>
    <dgm:pt modelId="{581BFCD8-D9E5-4B4C-AD1C-D2766D46ABFA}" type="pres">
      <dgm:prSet presAssocID="{9CE2EC33-5C8F-4D70-BC00-9AB942BD095E}" presName="parentLeftMargin" presStyleLbl="node1" presStyleIdx="0" presStyleCnt="3"/>
      <dgm:spPr/>
    </dgm:pt>
    <dgm:pt modelId="{1EF0824E-07A1-4003-9CE3-34EDF4AA5E95}" type="pres">
      <dgm:prSet presAssocID="{9CE2EC33-5C8F-4D70-BC00-9AB942BD09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F660B-A647-43A4-A6C4-E23D0092EC0F}" type="pres">
      <dgm:prSet presAssocID="{9CE2EC33-5C8F-4D70-BC00-9AB942BD095E}" presName="negativeSpace" presStyleCnt="0"/>
      <dgm:spPr/>
    </dgm:pt>
    <dgm:pt modelId="{3E423E58-6431-4BF6-9D57-35D6DA0BAD74}" type="pres">
      <dgm:prSet presAssocID="{9CE2EC33-5C8F-4D70-BC00-9AB942BD095E}" presName="childText" presStyleLbl="conFgAcc1" presStyleIdx="0" presStyleCnt="3" custLinFactNeighborX="0">
        <dgm:presLayoutVars>
          <dgm:bulletEnabled val="1"/>
        </dgm:presLayoutVars>
      </dgm:prSet>
      <dgm:spPr/>
    </dgm:pt>
    <dgm:pt modelId="{E8F525DC-4C5A-454C-8DFE-3F4FE291DB4C}" type="pres">
      <dgm:prSet presAssocID="{D60EE75C-4FFC-414E-AD97-D512B813F465}" presName="spaceBetweenRectangles" presStyleCnt="0"/>
      <dgm:spPr/>
    </dgm:pt>
    <dgm:pt modelId="{2401D4BF-9B64-497D-B58B-992AB6AF8B3B}" type="pres">
      <dgm:prSet presAssocID="{97A0BF0D-8931-48DA-BA05-6C13F663EE89}" presName="parentLin" presStyleCnt="0"/>
      <dgm:spPr/>
    </dgm:pt>
    <dgm:pt modelId="{6E9D2733-A913-4DEA-98F3-AB8BAEC7F02C}" type="pres">
      <dgm:prSet presAssocID="{97A0BF0D-8931-48DA-BA05-6C13F663EE89}" presName="parentLeftMargin" presStyleLbl="node1" presStyleIdx="0" presStyleCnt="3"/>
      <dgm:spPr/>
    </dgm:pt>
    <dgm:pt modelId="{7EB537AD-D533-40C7-BCE5-5B13B97642B5}" type="pres">
      <dgm:prSet presAssocID="{97A0BF0D-8931-48DA-BA05-6C13F663E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473D38-3DBC-41B3-85DD-B33C009E231A}" type="pres">
      <dgm:prSet presAssocID="{97A0BF0D-8931-48DA-BA05-6C13F663EE89}" presName="negativeSpace" presStyleCnt="0"/>
      <dgm:spPr/>
    </dgm:pt>
    <dgm:pt modelId="{2EF6BAA8-BD54-4252-9A5E-7CB510445045}" type="pres">
      <dgm:prSet presAssocID="{97A0BF0D-8931-48DA-BA05-6C13F663EE89}" presName="childText" presStyleLbl="conFgAcc1" presStyleIdx="1" presStyleCnt="3">
        <dgm:presLayoutVars>
          <dgm:bulletEnabled val="1"/>
        </dgm:presLayoutVars>
      </dgm:prSet>
      <dgm:spPr/>
    </dgm:pt>
    <dgm:pt modelId="{34251686-EC1F-4FD8-846D-CE7C545E621D}" type="pres">
      <dgm:prSet presAssocID="{996D685D-CD25-411C-9E82-54721DE5A9FC}" presName="spaceBetweenRectangles" presStyleCnt="0"/>
      <dgm:spPr/>
    </dgm:pt>
    <dgm:pt modelId="{58C797E5-40A8-4D91-A003-CA24A42C0B81}" type="pres">
      <dgm:prSet presAssocID="{49111905-0C3B-45FC-A4C9-44251D63D117}" presName="parentLin" presStyleCnt="0"/>
      <dgm:spPr/>
    </dgm:pt>
    <dgm:pt modelId="{0DE01426-D0CE-4061-B55A-DBA6B35F94A6}" type="pres">
      <dgm:prSet presAssocID="{49111905-0C3B-45FC-A4C9-44251D63D117}" presName="parentLeftMargin" presStyleLbl="node1" presStyleIdx="1" presStyleCnt="3"/>
      <dgm:spPr/>
    </dgm:pt>
    <dgm:pt modelId="{C2EBD6FB-A5C0-4FCC-BE69-B6E5920BE9E0}" type="pres">
      <dgm:prSet presAssocID="{49111905-0C3B-45FC-A4C9-44251D63D1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BB8EE2-4F51-4368-BF0D-B1CD0D638524}" type="pres">
      <dgm:prSet presAssocID="{49111905-0C3B-45FC-A4C9-44251D63D117}" presName="negativeSpace" presStyleCnt="0"/>
      <dgm:spPr/>
    </dgm:pt>
    <dgm:pt modelId="{861ECAF3-E875-46E7-8C71-8090685EB3AC}" type="pres">
      <dgm:prSet presAssocID="{49111905-0C3B-45FC-A4C9-44251D63D1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DE4400-F56D-4CBA-8768-1B90CAACE53A}" type="presOf" srcId="{97A0BF0D-8931-48DA-BA05-6C13F663EE89}" destId="{6E9D2733-A913-4DEA-98F3-AB8BAEC7F02C}" srcOrd="0" destOrd="0" presId="urn:microsoft.com/office/officeart/2005/8/layout/list1"/>
    <dgm:cxn modelId="{5785E820-436E-4FD1-8CCA-89D3F79092E3}" type="presOf" srcId="{303789C5-6542-4C49-B00E-6FBDD8209B83}" destId="{3E423E58-6431-4BF6-9D57-35D6DA0BAD74}" srcOrd="0" destOrd="0" presId="urn:microsoft.com/office/officeart/2005/8/layout/list1"/>
    <dgm:cxn modelId="{CE246126-DA77-461B-94FE-0DF05B837192}" srcId="{97A0BF0D-8931-48DA-BA05-6C13F663EE89}" destId="{2215A458-43C0-4CE4-A46A-D270DA5EE0D6}" srcOrd="0" destOrd="0" parTransId="{4EA43C95-0E4D-4E63-9EC7-2193B3C457F8}" sibTransId="{8DFA2887-29BA-4236-8D3B-2284C5217DE3}"/>
    <dgm:cxn modelId="{11292831-D6C4-4FF7-BF35-8FF743A23951}" type="presOf" srcId="{9CE2EC33-5C8F-4D70-BC00-9AB942BD095E}" destId="{581BFCD8-D9E5-4B4C-AD1C-D2766D46ABFA}" srcOrd="0" destOrd="0" presId="urn:microsoft.com/office/officeart/2005/8/layout/list1"/>
    <dgm:cxn modelId="{0D32A437-0784-4C22-B3FE-CE4B052A88E8}" type="presOf" srcId="{97A0BF0D-8931-48DA-BA05-6C13F663EE89}" destId="{7EB537AD-D533-40C7-BCE5-5B13B97642B5}" srcOrd="1" destOrd="0" presId="urn:microsoft.com/office/officeart/2005/8/layout/list1"/>
    <dgm:cxn modelId="{66D0616C-6550-472E-AC62-27DFEF038167}" srcId="{97A0BF0D-8931-48DA-BA05-6C13F663EE89}" destId="{00A0C710-5F3C-4843-A8A9-1FC760FE2B7B}" srcOrd="1" destOrd="0" parTransId="{D0B1E65A-EB23-4FCE-95B4-295BB3A22E69}" sibTransId="{D2BEE65E-8910-49DE-98F5-99C20E1DA4A2}"/>
    <dgm:cxn modelId="{B3A8C072-5ABF-480C-A0F9-D1B02E7426BB}" srcId="{9CE2EC33-5C8F-4D70-BC00-9AB942BD095E}" destId="{303789C5-6542-4C49-B00E-6FBDD8209B83}" srcOrd="0" destOrd="0" parTransId="{4AC9EB2B-814C-4F95-8861-18745B4890A4}" sibTransId="{96102282-921D-4DAD-BD60-DAD744FA1966}"/>
    <dgm:cxn modelId="{2E5DE053-F894-46BA-AF64-F5DE77137BF5}" type="presOf" srcId="{4678D47E-43DD-4344-8C8C-ACE01E895CC5}" destId="{3E423E58-6431-4BF6-9D57-35D6DA0BAD74}" srcOrd="0" destOrd="1" presId="urn:microsoft.com/office/officeart/2005/8/layout/list1"/>
    <dgm:cxn modelId="{3EEC5C74-2D42-4A82-8805-4138F593D32E}" srcId="{EBF0790E-F2F3-479A-956E-076D64D375BA}" destId="{9CE2EC33-5C8F-4D70-BC00-9AB942BD095E}" srcOrd="0" destOrd="0" parTransId="{8B727F1D-CD93-49A3-A898-046BF14E6E67}" sibTransId="{D60EE75C-4FFC-414E-AD97-D512B813F465}"/>
    <dgm:cxn modelId="{DB7E307B-85D8-475F-B3B6-882C3955C44C}" srcId="{EBF0790E-F2F3-479A-956E-076D64D375BA}" destId="{49111905-0C3B-45FC-A4C9-44251D63D117}" srcOrd="2" destOrd="0" parTransId="{B15363E1-1FAC-4F11-9305-581CF19DD34A}" sibTransId="{11189657-F87F-455B-96B5-2B8CCF4FB022}"/>
    <dgm:cxn modelId="{6488917E-BA74-479A-8A0A-949747CBF55C}" type="presOf" srcId="{EBF0790E-F2F3-479A-956E-076D64D375BA}" destId="{9D1E52F5-F206-4884-AE79-D917CD7C3E77}" srcOrd="0" destOrd="0" presId="urn:microsoft.com/office/officeart/2005/8/layout/list1"/>
    <dgm:cxn modelId="{1EEA3D80-064C-438F-9724-F9320BE90C96}" srcId="{97A0BF0D-8931-48DA-BA05-6C13F663EE89}" destId="{0476911E-EE34-4CA4-9884-D902A0D425D4}" srcOrd="2" destOrd="0" parTransId="{FCB03418-5EF3-49A3-A7C9-063B04C6442E}" sibTransId="{5E940BD4-53EA-4358-BCB3-74FFB09C6D93}"/>
    <dgm:cxn modelId="{024EDE88-B2A2-47E1-9383-A95D5C6CFF3B}" type="presOf" srcId="{00A0C710-5F3C-4843-A8A9-1FC760FE2B7B}" destId="{2EF6BAA8-BD54-4252-9A5E-7CB510445045}" srcOrd="0" destOrd="1" presId="urn:microsoft.com/office/officeart/2005/8/layout/list1"/>
    <dgm:cxn modelId="{042FB28C-A7C4-4D38-A7DE-19F8660582C9}" srcId="{9CE2EC33-5C8F-4D70-BC00-9AB942BD095E}" destId="{4678D47E-43DD-4344-8C8C-ACE01E895CC5}" srcOrd="1" destOrd="0" parTransId="{364DE2A8-50FA-4C50-B822-137DF555360B}" sibTransId="{9199991F-8EBF-467E-A56E-DA63B30D76AD}"/>
    <dgm:cxn modelId="{A9C7D290-5151-4EA3-941C-350EA9965DD6}" type="presOf" srcId="{49111905-0C3B-45FC-A4C9-44251D63D117}" destId="{C2EBD6FB-A5C0-4FCC-BE69-B6E5920BE9E0}" srcOrd="1" destOrd="0" presId="urn:microsoft.com/office/officeart/2005/8/layout/list1"/>
    <dgm:cxn modelId="{98102391-CA41-4A34-9F13-4564D16665BF}" type="presOf" srcId="{9CE2EC33-5C8F-4D70-BC00-9AB942BD095E}" destId="{1EF0824E-07A1-4003-9CE3-34EDF4AA5E95}" srcOrd="1" destOrd="0" presId="urn:microsoft.com/office/officeart/2005/8/layout/list1"/>
    <dgm:cxn modelId="{E3A8BF9D-BC90-488A-89CC-C1CD97C4859C}" type="presOf" srcId="{0476911E-EE34-4CA4-9884-D902A0D425D4}" destId="{2EF6BAA8-BD54-4252-9A5E-7CB510445045}" srcOrd="0" destOrd="2" presId="urn:microsoft.com/office/officeart/2005/8/layout/list1"/>
    <dgm:cxn modelId="{ECD7D5AF-342D-43D0-84BA-46DD64ED3C38}" type="presOf" srcId="{49111905-0C3B-45FC-A4C9-44251D63D117}" destId="{0DE01426-D0CE-4061-B55A-DBA6B35F94A6}" srcOrd="0" destOrd="0" presId="urn:microsoft.com/office/officeart/2005/8/layout/list1"/>
    <dgm:cxn modelId="{EC6E18BD-49B4-4936-ADD5-19CBF87F3316}" srcId="{EBF0790E-F2F3-479A-956E-076D64D375BA}" destId="{97A0BF0D-8931-48DA-BA05-6C13F663EE89}" srcOrd="1" destOrd="0" parTransId="{8F496A55-6BD6-40A6-B8D7-B0B04612ABD1}" sibTransId="{996D685D-CD25-411C-9E82-54721DE5A9FC}"/>
    <dgm:cxn modelId="{715FA7FE-158C-422B-B60C-22BBE5D60CD3}" type="presOf" srcId="{2215A458-43C0-4CE4-A46A-D270DA5EE0D6}" destId="{2EF6BAA8-BD54-4252-9A5E-7CB510445045}" srcOrd="0" destOrd="0" presId="urn:microsoft.com/office/officeart/2005/8/layout/list1"/>
    <dgm:cxn modelId="{168421C6-B48A-4958-B4F2-5D3C50D54C09}" type="presParOf" srcId="{9D1E52F5-F206-4884-AE79-D917CD7C3E77}" destId="{1711FB7F-60BD-4B06-BF10-7A205C8C4BB1}" srcOrd="0" destOrd="0" presId="urn:microsoft.com/office/officeart/2005/8/layout/list1"/>
    <dgm:cxn modelId="{2C768146-79F6-4D79-83FC-60385EB49074}" type="presParOf" srcId="{1711FB7F-60BD-4B06-BF10-7A205C8C4BB1}" destId="{581BFCD8-D9E5-4B4C-AD1C-D2766D46ABFA}" srcOrd="0" destOrd="0" presId="urn:microsoft.com/office/officeart/2005/8/layout/list1"/>
    <dgm:cxn modelId="{E72743F4-4041-4E16-9568-45D67F87475A}" type="presParOf" srcId="{1711FB7F-60BD-4B06-BF10-7A205C8C4BB1}" destId="{1EF0824E-07A1-4003-9CE3-34EDF4AA5E95}" srcOrd="1" destOrd="0" presId="urn:microsoft.com/office/officeart/2005/8/layout/list1"/>
    <dgm:cxn modelId="{15B056AC-003C-4304-89C4-58F4657D99B6}" type="presParOf" srcId="{9D1E52F5-F206-4884-AE79-D917CD7C3E77}" destId="{2ECF660B-A647-43A4-A6C4-E23D0092EC0F}" srcOrd="1" destOrd="0" presId="urn:microsoft.com/office/officeart/2005/8/layout/list1"/>
    <dgm:cxn modelId="{871D24BB-EF1B-4B90-BF9C-E0F932A817CF}" type="presParOf" srcId="{9D1E52F5-F206-4884-AE79-D917CD7C3E77}" destId="{3E423E58-6431-4BF6-9D57-35D6DA0BAD74}" srcOrd="2" destOrd="0" presId="urn:microsoft.com/office/officeart/2005/8/layout/list1"/>
    <dgm:cxn modelId="{BCEA2937-934F-4D80-9A5D-746022E55D06}" type="presParOf" srcId="{9D1E52F5-F206-4884-AE79-D917CD7C3E77}" destId="{E8F525DC-4C5A-454C-8DFE-3F4FE291DB4C}" srcOrd="3" destOrd="0" presId="urn:microsoft.com/office/officeart/2005/8/layout/list1"/>
    <dgm:cxn modelId="{3106A4DD-F7ED-47DD-94FD-3B49EBFCC1B6}" type="presParOf" srcId="{9D1E52F5-F206-4884-AE79-D917CD7C3E77}" destId="{2401D4BF-9B64-497D-B58B-992AB6AF8B3B}" srcOrd="4" destOrd="0" presId="urn:microsoft.com/office/officeart/2005/8/layout/list1"/>
    <dgm:cxn modelId="{FD74FD7B-AE6C-4648-806A-A0E04E1CA890}" type="presParOf" srcId="{2401D4BF-9B64-497D-B58B-992AB6AF8B3B}" destId="{6E9D2733-A913-4DEA-98F3-AB8BAEC7F02C}" srcOrd="0" destOrd="0" presId="urn:microsoft.com/office/officeart/2005/8/layout/list1"/>
    <dgm:cxn modelId="{3F1D2CB5-9B7B-498A-84A3-4899C4393608}" type="presParOf" srcId="{2401D4BF-9B64-497D-B58B-992AB6AF8B3B}" destId="{7EB537AD-D533-40C7-BCE5-5B13B97642B5}" srcOrd="1" destOrd="0" presId="urn:microsoft.com/office/officeart/2005/8/layout/list1"/>
    <dgm:cxn modelId="{F2F04A19-C769-4623-A7B1-99E4CA55491B}" type="presParOf" srcId="{9D1E52F5-F206-4884-AE79-D917CD7C3E77}" destId="{72473D38-3DBC-41B3-85DD-B33C009E231A}" srcOrd="5" destOrd="0" presId="urn:microsoft.com/office/officeart/2005/8/layout/list1"/>
    <dgm:cxn modelId="{0CD4A492-45AD-4BAD-BD7C-BC526F7FC3CF}" type="presParOf" srcId="{9D1E52F5-F206-4884-AE79-D917CD7C3E77}" destId="{2EF6BAA8-BD54-4252-9A5E-7CB510445045}" srcOrd="6" destOrd="0" presId="urn:microsoft.com/office/officeart/2005/8/layout/list1"/>
    <dgm:cxn modelId="{ED434390-3F05-489F-913C-40E41D4B578C}" type="presParOf" srcId="{9D1E52F5-F206-4884-AE79-D917CD7C3E77}" destId="{34251686-EC1F-4FD8-846D-CE7C545E621D}" srcOrd="7" destOrd="0" presId="urn:microsoft.com/office/officeart/2005/8/layout/list1"/>
    <dgm:cxn modelId="{35E9F594-1605-490B-B727-0D10BCE7B2CA}" type="presParOf" srcId="{9D1E52F5-F206-4884-AE79-D917CD7C3E77}" destId="{58C797E5-40A8-4D91-A003-CA24A42C0B81}" srcOrd="8" destOrd="0" presId="urn:microsoft.com/office/officeart/2005/8/layout/list1"/>
    <dgm:cxn modelId="{40F84CD0-AFF9-4D62-8267-39A34A0DAF10}" type="presParOf" srcId="{58C797E5-40A8-4D91-A003-CA24A42C0B81}" destId="{0DE01426-D0CE-4061-B55A-DBA6B35F94A6}" srcOrd="0" destOrd="0" presId="urn:microsoft.com/office/officeart/2005/8/layout/list1"/>
    <dgm:cxn modelId="{C2283C69-884D-4B83-8845-3BE67B4D4AAA}" type="presParOf" srcId="{58C797E5-40A8-4D91-A003-CA24A42C0B81}" destId="{C2EBD6FB-A5C0-4FCC-BE69-B6E5920BE9E0}" srcOrd="1" destOrd="0" presId="urn:microsoft.com/office/officeart/2005/8/layout/list1"/>
    <dgm:cxn modelId="{5B3358ED-FF34-413F-8A42-6CBB3B2C7EE5}" type="presParOf" srcId="{9D1E52F5-F206-4884-AE79-D917CD7C3E77}" destId="{BCBB8EE2-4F51-4368-BF0D-B1CD0D638524}" srcOrd="9" destOrd="0" presId="urn:microsoft.com/office/officeart/2005/8/layout/list1"/>
    <dgm:cxn modelId="{8E8FAA7D-65D1-404F-9570-22E45B93C16B}" type="presParOf" srcId="{9D1E52F5-F206-4884-AE79-D917CD7C3E77}" destId="{861ECAF3-E875-46E7-8C71-8090685EB3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511-141C-475A-BF6B-87E0C06625E0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19F2F3-B342-4BA7-8029-8592211708C3}">
      <dgm:prSet/>
      <dgm:spPr>
        <a:solidFill>
          <a:schemeClr val="accent4"/>
        </a:solidFill>
      </dgm:spPr>
      <dgm:t>
        <a:bodyPr/>
        <a:lstStyle/>
        <a:p>
          <a:r>
            <a:rPr lang="en-US" b="1" dirty="0"/>
            <a:t>Are there some locations where an education is a better or worse investment?</a:t>
          </a:r>
          <a:endParaRPr lang="en-US" dirty="0"/>
        </a:p>
      </dgm:t>
    </dgm:pt>
    <dgm:pt modelId="{A67577F6-1F60-4F7F-87B9-E1D3F94FF4CF}" type="parTrans" cxnId="{A30A3439-B3C8-4C41-9650-4503B8A6531D}">
      <dgm:prSet/>
      <dgm:spPr/>
      <dgm:t>
        <a:bodyPr/>
        <a:lstStyle/>
        <a:p>
          <a:endParaRPr lang="en-US"/>
        </a:p>
      </dgm:t>
    </dgm:pt>
    <dgm:pt modelId="{38BEBD0C-4F42-4ACA-9D16-F281620E0756}" type="sibTrans" cxnId="{A30A3439-B3C8-4C41-9650-4503B8A6531D}">
      <dgm:prSet/>
      <dgm:spPr/>
      <dgm:t>
        <a:bodyPr/>
        <a:lstStyle/>
        <a:p>
          <a:endParaRPr lang="en-US"/>
        </a:p>
      </dgm:t>
    </dgm:pt>
    <dgm:pt modelId="{36690FC5-8466-450C-A76D-ACCBA6017934}">
      <dgm:prSet/>
      <dgm:spPr>
        <a:solidFill>
          <a:schemeClr val="accent5"/>
        </a:solidFill>
      </dgm:spPr>
      <dgm:t>
        <a:bodyPr/>
        <a:lstStyle/>
        <a:p>
          <a:r>
            <a:rPr lang="en-US" b="1" dirty="0"/>
            <a:t>Are there some majors that are a better investment than others?</a:t>
          </a:r>
          <a:endParaRPr lang="en-US" dirty="0"/>
        </a:p>
      </dgm:t>
    </dgm:pt>
    <dgm:pt modelId="{15377560-A2BB-4706-8C49-042A59AB6900}" type="parTrans" cxnId="{35FCEC66-1D81-4FAE-A396-360751B5875F}">
      <dgm:prSet/>
      <dgm:spPr/>
      <dgm:t>
        <a:bodyPr/>
        <a:lstStyle/>
        <a:p>
          <a:endParaRPr lang="en-US"/>
        </a:p>
      </dgm:t>
    </dgm:pt>
    <dgm:pt modelId="{D8570F80-0DEC-4B33-8365-FDE1EF3EE7D5}" type="sibTrans" cxnId="{35FCEC66-1D81-4FAE-A396-360751B5875F}">
      <dgm:prSet/>
      <dgm:spPr/>
      <dgm:t>
        <a:bodyPr/>
        <a:lstStyle/>
        <a:p>
          <a:endParaRPr lang="en-US"/>
        </a:p>
      </dgm:t>
    </dgm:pt>
    <dgm:pt modelId="{7F643957-76B7-4EB8-9452-E60D9E265FB7}">
      <dgm:prSet/>
      <dgm:spPr>
        <a:solidFill>
          <a:schemeClr val="accent6"/>
        </a:solidFill>
      </dgm:spPr>
      <dgm:t>
        <a:bodyPr/>
        <a:lstStyle/>
        <a:p>
          <a:r>
            <a:rPr lang="en-US" b="1"/>
            <a:t>Is a college education a good investment overall?</a:t>
          </a:r>
          <a:endParaRPr lang="en-US"/>
        </a:p>
      </dgm:t>
    </dgm:pt>
    <dgm:pt modelId="{B1745567-5393-446F-AAA8-509DF66DC9BC}" type="parTrans" cxnId="{D163C255-0EC7-40C7-B023-2E452B71787F}">
      <dgm:prSet/>
      <dgm:spPr/>
      <dgm:t>
        <a:bodyPr/>
        <a:lstStyle/>
        <a:p>
          <a:endParaRPr lang="en-US"/>
        </a:p>
      </dgm:t>
    </dgm:pt>
    <dgm:pt modelId="{9285BFD3-19EE-4F8E-923F-812D1120C6F6}" type="sibTrans" cxnId="{D163C255-0EC7-40C7-B023-2E452B71787F}">
      <dgm:prSet/>
      <dgm:spPr/>
      <dgm:t>
        <a:bodyPr/>
        <a:lstStyle/>
        <a:p>
          <a:endParaRPr lang="en-US"/>
        </a:p>
      </dgm:t>
    </dgm:pt>
    <dgm:pt modelId="{B67C5AEE-1586-4594-8676-0D691F74EDC4}" type="pres">
      <dgm:prSet presAssocID="{15111511-141C-475A-BF6B-87E0C06625E0}" presName="linear" presStyleCnt="0">
        <dgm:presLayoutVars>
          <dgm:animLvl val="lvl"/>
          <dgm:resizeHandles val="exact"/>
        </dgm:presLayoutVars>
      </dgm:prSet>
      <dgm:spPr/>
    </dgm:pt>
    <dgm:pt modelId="{C2DD3C36-A2F6-4E3B-ADAB-DC014B8B5BF0}" type="pres">
      <dgm:prSet presAssocID="{9819F2F3-B342-4BA7-8029-859221170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B882A-B3D4-450C-8D24-6686B5395EEA}" type="pres">
      <dgm:prSet presAssocID="{38BEBD0C-4F42-4ACA-9D16-F281620E0756}" presName="spacer" presStyleCnt="0"/>
      <dgm:spPr/>
    </dgm:pt>
    <dgm:pt modelId="{80305D33-16AB-491D-8011-A25AECC2CE60}" type="pres">
      <dgm:prSet presAssocID="{36690FC5-8466-450C-A76D-ACCBA60179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3A3134-D290-4D2A-89CD-DBA6064FA556}" type="pres">
      <dgm:prSet presAssocID="{D8570F80-0DEC-4B33-8365-FDE1EF3EE7D5}" presName="spacer" presStyleCnt="0"/>
      <dgm:spPr/>
    </dgm:pt>
    <dgm:pt modelId="{3D550C9D-D7E6-4701-AB2A-243C37985AB1}" type="pres">
      <dgm:prSet presAssocID="{7F643957-76B7-4EB8-9452-E60D9E265F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3E50A-3CB9-49A8-A724-B39826E8F396}" type="presOf" srcId="{15111511-141C-475A-BF6B-87E0C06625E0}" destId="{B67C5AEE-1586-4594-8676-0D691F74EDC4}" srcOrd="0" destOrd="0" presId="urn:microsoft.com/office/officeart/2005/8/layout/vList2"/>
    <dgm:cxn modelId="{A30A3439-B3C8-4C41-9650-4503B8A6531D}" srcId="{15111511-141C-475A-BF6B-87E0C06625E0}" destId="{9819F2F3-B342-4BA7-8029-8592211708C3}" srcOrd="0" destOrd="0" parTransId="{A67577F6-1F60-4F7F-87B9-E1D3F94FF4CF}" sibTransId="{38BEBD0C-4F42-4ACA-9D16-F281620E0756}"/>
    <dgm:cxn modelId="{35FCEC66-1D81-4FAE-A396-360751B5875F}" srcId="{15111511-141C-475A-BF6B-87E0C06625E0}" destId="{36690FC5-8466-450C-A76D-ACCBA6017934}" srcOrd="1" destOrd="0" parTransId="{15377560-A2BB-4706-8C49-042A59AB6900}" sibTransId="{D8570F80-0DEC-4B33-8365-FDE1EF3EE7D5}"/>
    <dgm:cxn modelId="{D163C255-0EC7-40C7-B023-2E452B71787F}" srcId="{15111511-141C-475A-BF6B-87E0C06625E0}" destId="{7F643957-76B7-4EB8-9452-E60D9E265FB7}" srcOrd="2" destOrd="0" parTransId="{B1745567-5393-446F-AAA8-509DF66DC9BC}" sibTransId="{9285BFD3-19EE-4F8E-923F-812D1120C6F6}"/>
    <dgm:cxn modelId="{C15D2E95-2F52-4F89-B8EC-DB44A021DA0B}" type="presOf" srcId="{36690FC5-8466-450C-A76D-ACCBA6017934}" destId="{80305D33-16AB-491D-8011-A25AECC2CE60}" srcOrd="0" destOrd="0" presId="urn:microsoft.com/office/officeart/2005/8/layout/vList2"/>
    <dgm:cxn modelId="{E9F36F99-C46C-4007-A47A-4A195982F678}" type="presOf" srcId="{9819F2F3-B342-4BA7-8029-8592211708C3}" destId="{C2DD3C36-A2F6-4E3B-ADAB-DC014B8B5BF0}" srcOrd="0" destOrd="0" presId="urn:microsoft.com/office/officeart/2005/8/layout/vList2"/>
    <dgm:cxn modelId="{C3B9C2A1-83EF-4D06-9481-17C84AE55B1F}" type="presOf" srcId="{7F643957-76B7-4EB8-9452-E60D9E265FB7}" destId="{3D550C9D-D7E6-4701-AB2A-243C37985AB1}" srcOrd="0" destOrd="0" presId="urn:microsoft.com/office/officeart/2005/8/layout/vList2"/>
    <dgm:cxn modelId="{75E8A5B7-8241-45AC-9BBC-F1EA55790FB3}" type="presParOf" srcId="{B67C5AEE-1586-4594-8676-0D691F74EDC4}" destId="{C2DD3C36-A2F6-4E3B-ADAB-DC014B8B5BF0}" srcOrd="0" destOrd="0" presId="urn:microsoft.com/office/officeart/2005/8/layout/vList2"/>
    <dgm:cxn modelId="{8BAA3CA3-F2FA-4747-A354-068A87A37EE5}" type="presParOf" srcId="{B67C5AEE-1586-4594-8676-0D691F74EDC4}" destId="{AEDB882A-B3D4-450C-8D24-6686B5395EEA}" srcOrd="1" destOrd="0" presId="urn:microsoft.com/office/officeart/2005/8/layout/vList2"/>
    <dgm:cxn modelId="{3B666AC6-CC3D-41E8-998B-E35BB5ED78FF}" type="presParOf" srcId="{B67C5AEE-1586-4594-8676-0D691F74EDC4}" destId="{80305D33-16AB-491D-8011-A25AECC2CE60}" srcOrd="2" destOrd="0" presId="urn:microsoft.com/office/officeart/2005/8/layout/vList2"/>
    <dgm:cxn modelId="{6ED80DEE-2D4F-44AC-8C1C-A64A63E1A0E2}" type="presParOf" srcId="{B67C5AEE-1586-4594-8676-0D691F74EDC4}" destId="{893A3134-D290-4D2A-89CD-DBA6064FA556}" srcOrd="3" destOrd="0" presId="urn:microsoft.com/office/officeart/2005/8/layout/vList2"/>
    <dgm:cxn modelId="{82372C78-ED13-4AA8-AE91-D86A31FED102}" type="presParOf" srcId="{B67C5AEE-1586-4594-8676-0D691F74EDC4}" destId="{3D550C9D-D7E6-4701-AB2A-243C37985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C95838-DD96-4A14-A7A0-BD0EA748E85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89857B-7F14-45D3-BDAF-87657403EFC0}">
      <dgm:prSet custT="1"/>
      <dgm:spPr/>
      <dgm:t>
        <a:bodyPr/>
        <a:lstStyle/>
        <a:p>
          <a:r>
            <a:rPr lang="en-US" sz="3200"/>
            <a:t>Does this trend hold true everywhere in the United States?</a:t>
          </a:r>
        </a:p>
      </dgm:t>
    </dgm:pt>
    <dgm:pt modelId="{23091A26-80E3-4686-A55E-F7909CD872A3}" type="parTrans" cxnId="{FB9660F2-30DC-434E-B34A-374807FA5394}">
      <dgm:prSet/>
      <dgm:spPr/>
      <dgm:t>
        <a:bodyPr/>
        <a:lstStyle/>
        <a:p>
          <a:endParaRPr lang="en-US"/>
        </a:p>
      </dgm:t>
    </dgm:pt>
    <dgm:pt modelId="{7E754AD2-06F5-44ED-90AF-EF7AA8530110}" type="sibTrans" cxnId="{FB9660F2-30DC-434E-B34A-374807FA5394}">
      <dgm:prSet/>
      <dgm:spPr/>
      <dgm:t>
        <a:bodyPr/>
        <a:lstStyle/>
        <a:p>
          <a:endParaRPr lang="en-US"/>
        </a:p>
      </dgm:t>
    </dgm:pt>
    <dgm:pt modelId="{6161B6B2-44C1-41A7-9918-EB2E5BCE7F06}" type="pres">
      <dgm:prSet presAssocID="{53C95838-DD96-4A14-A7A0-BD0EA748E858}" presName="linear" presStyleCnt="0">
        <dgm:presLayoutVars>
          <dgm:animLvl val="lvl"/>
          <dgm:resizeHandles val="exact"/>
        </dgm:presLayoutVars>
      </dgm:prSet>
      <dgm:spPr/>
    </dgm:pt>
    <dgm:pt modelId="{072C3B84-C30C-448F-BEDC-F512FEECFCDF}" type="pres">
      <dgm:prSet presAssocID="{C789857B-7F14-45D3-BDAF-87657403EF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2C9696C-A057-436A-8ABE-B02C9A18CFE6}" type="presOf" srcId="{C789857B-7F14-45D3-BDAF-87657403EFC0}" destId="{072C3B84-C30C-448F-BEDC-F512FEECFCDF}" srcOrd="0" destOrd="0" presId="urn:microsoft.com/office/officeart/2005/8/layout/vList2"/>
    <dgm:cxn modelId="{6D26B297-D95C-432E-87E3-3B6F6559D937}" type="presOf" srcId="{53C95838-DD96-4A14-A7A0-BD0EA748E858}" destId="{6161B6B2-44C1-41A7-9918-EB2E5BCE7F06}" srcOrd="0" destOrd="0" presId="urn:microsoft.com/office/officeart/2005/8/layout/vList2"/>
    <dgm:cxn modelId="{FB9660F2-30DC-434E-B34A-374807FA5394}" srcId="{53C95838-DD96-4A14-A7A0-BD0EA748E858}" destId="{C789857B-7F14-45D3-BDAF-87657403EFC0}" srcOrd="0" destOrd="0" parTransId="{23091A26-80E3-4686-A55E-F7909CD872A3}" sibTransId="{7E754AD2-06F5-44ED-90AF-EF7AA8530110}"/>
    <dgm:cxn modelId="{768766C5-A42A-4C39-B0D1-5B1228753AA1}" type="presParOf" srcId="{6161B6B2-44C1-41A7-9918-EB2E5BCE7F06}" destId="{072C3B84-C30C-448F-BEDC-F512FEECFC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17556-5334-48A3-A639-3923137EB9C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0244E-3CEC-436F-8FA3-606DCF8D35F0}">
      <dgm:prSet custT="1"/>
      <dgm:spPr/>
      <dgm:t>
        <a:bodyPr/>
        <a:lstStyle/>
        <a:p>
          <a:r>
            <a:rPr lang="en-US" sz="3600" b="1" dirty="0"/>
            <a:t>There are a few outliers in terms of education and income.</a:t>
          </a:r>
          <a:endParaRPr lang="en-US" sz="3600" dirty="0"/>
        </a:p>
      </dgm:t>
    </dgm:pt>
    <dgm:pt modelId="{0AB1076A-E422-4D57-B967-D8F185469B10}" type="parTrans" cxnId="{13474532-2126-4B76-BA02-5DCDC619D8E6}">
      <dgm:prSet/>
      <dgm:spPr/>
      <dgm:t>
        <a:bodyPr/>
        <a:lstStyle/>
        <a:p>
          <a:endParaRPr lang="en-US"/>
        </a:p>
      </dgm:t>
    </dgm:pt>
    <dgm:pt modelId="{3268ACAB-F70B-4828-A3BC-9CC124BE1B89}" type="sibTrans" cxnId="{13474532-2126-4B76-BA02-5DCDC619D8E6}">
      <dgm:prSet/>
      <dgm:spPr/>
      <dgm:t>
        <a:bodyPr/>
        <a:lstStyle/>
        <a:p>
          <a:endParaRPr lang="en-US"/>
        </a:p>
      </dgm:t>
    </dgm:pt>
    <dgm:pt modelId="{394E273C-D1DF-40BF-9A57-B19DBC7615A1}" type="pres">
      <dgm:prSet presAssocID="{A5E17556-5334-48A3-A639-3923137EB9C1}" presName="linear" presStyleCnt="0">
        <dgm:presLayoutVars>
          <dgm:animLvl val="lvl"/>
          <dgm:resizeHandles val="exact"/>
        </dgm:presLayoutVars>
      </dgm:prSet>
      <dgm:spPr/>
    </dgm:pt>
    <dgm:pt modelId="{6BCF1F1C-3086-4127-90F9-CC5218B1A484}" type="pres">
      <dgm:prSet presAssocID="{B420244E-3CEC-436F-8FA3-606DCF8D35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074C00-1685-482A-9787-1BA6A82B527B}" type="presOf" srcId="{A5E17556-5334-48A3-A639-3923137EB9C1}" destId="{394E273C-D1DF-40BF-9A57-B19DBC7615A1}" srcOrd="0" destOrd="0" presId="urn:microsoft.com/office/officeart/2005/8/layout/vList2"/>
    <dgm:cxn modelId="{13474532-2126-4B76-BA02-5DCDC619D8E6}" srcId="{A5E17556-5334-48A3-A639-3923137EB9C1}" destId="{B420244E-3CEC-436F-8FA3-606DCF8D35F0}" srcOrd="0" destOrd="0" parTransId="{0AB1076A-E422-4D57-B967-D8F185469B10}" sibTransId="{3268ACAB-F70B-4828-A3BC-9CC124BE1B89}"/>
    <dgm:cxn modelId="{9D5BED96-1191-4360-96D4-DED2B6D935EF}" type="presOf" srcId="{B420244E-3CEC-436F-8FA3-606DCF8D35F0}" destId="{6BCF1F1C-3086-4127-90F9-CC5218B1A484}" srcOrd="0" destOrd="0" presId="urn:microsoft.com/office/officeart/2005/8/layout/vList2"/>
    <dgm:cxn modelId="{7B75459F-3314-43FA-96A4-8F602C35E3BA}" type="presParOf" srcId="{394E273C-D1DF-40BF-9A57-B19DBC7615A1}" destId="{6BCF1F1C-3086-4127-90F9-CC5218B1A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EEF45-3C2A-4F15-AC45-0DA33A96E4E4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07A8B2-8857-4008-B82D-D3389337FFFF}">
      <dgm:prSet custT="1"/>
      <dgm:spPr/>
      <dgm:t>
        <a:bodyPr/>
        <a:lstStyle/>
        <a:p>
          <a:pPr algn="ctr"/>
          <a:r>
            <a:rPr lang="en-US" sz="2800" dirty="0"/>
            <a:t>Which decision makes the most sense financially?</a:t>
          </a:r>
        </a:p>
      </dgm:t>
    </dgm:pt>
    <dgm:pt modelId="{C94B4FAB-AF10-4D9A-B576-3DAA6E294C52}" type="parTrans" cxnId="{0A59D39B-E289-4438-9A0A-F0673E7D1B7B}">
      <dgm:prSet/>
      <dgm:spPr/>
      <dgm:t>
        <a:bodyPr/>
        <a:lstStyle/>
        <a:p>
          <a:endParaRPr lang="en-US"/>
        </a:p>
      </dgm:t>
    </dgm:pt>
    <dgm:pt modelId="{C61AC03F-A717-4F83-A322-17EA5480A218}" type="sibTrans" cxnId="{0A59D39B-E289-4438-9A0A-F0673E7D1B7B}">
      <dgm:prSet/>
      <dgm:spPr/>
      <dgm:t>
        <a:bodyPr/>
        <a:lstStyle/>
        <a:p>
          <a:endParaRPr lang="en-US"/>
        </a:p>
      </dgm:t>
    </dgm:pt>
    <dgm:pt modelId="{58BDB510-9C62-410B-830D-901359E4BE47}" type="pres">
      <dgm:prSet presAssocID="{198EEF45-3C2A-4F15-AC45-0DA33A96E4E4}" presName="linear" presStyleCnt="0">
        <dgm:presLayoutVars>
          <dgm:animLvl val="lvl"/>
          <dgm:resizeHandles val="exact"/>
        </dgm:presLayoutVars>
      </dgm:prSet>
      <dgm:spPr/>
    </dgm:pt>
    <dgm:pt modelId="{C75FB568-C08E-48C9-8C2A-7A967ECE0172}" type="pres">
      <dgm:prSet presAssocID="{0007A8B2-8857-4008-B82D-D3389337FFFF}" presName="parentText" presStyleLbl="node1" presStyleIdx="0" presStyleCnt="1" custScaleY="108318" custLinFactNeighborX="-34889" custLinFactNeighborY="12779">
        <dgm:presLayoutVars>
          <dgm:chMax val="0"/>
          <dgm:bulletEnabled val="1"/>
        </dgm:presLayoutVars>
      </dgm:prSet>
      <dgm:spPr/>
    </dgm:pt>
  </dgm:ptLst>
  <dgm:cxnLst>
    <dgm:cxn modelId="{85EEEA6F-6A7A-4631-AD91-333C6D6674FA}" type="presOf" srcId="{0007A8B2-8857-4008-B82D-D3389337FFFF}" destId="{C75FB568-C08E-48C9-8C2A-7A967ECE0172}" srcOrd="0" destOrd="0" presId="urn:microsoft.com/office/officeart/2005/8/layout/vList2"/>
    <dgm:cxn modelId="{9B5D8753-4E0D-4B45-9B14-5F395381AF1B}" type="presOf" srcId="{198EEF45-3C2A-4F15-AC45-0DA33A96E4E4}" destId="{58BDB510-9C62-410B-830D-901359E4BE47}" srcOrd="0" destOrd="0" presId="urn:microsoft.com/office/officeart/2005/8/layout/vList2"/>
    <dgm:cxn modelId="{0A59D39B-E289-4438-9A0A-F0673E7D1B7B}" srcId="{198EEF45-3C2A-4F15-AC45-0DA33A96E4E4}" destId="{0007A8B2-8857-4008-B82D-D3389337FFFF}" srcOrd="0" destOrd="0" parTransId="{C94B4FAB-AF10-4D9A-B576-3DAA6E294C52}" sibTransId="{C61AC03F-A717-4F83-A322-17EA5480A218}"/>
    <dgm:cxn modelId="{C34E655C-AF44-414F-A014-D385B115A3D2}" type="presParOf" srcId="{58BDB510-9C62-410B-830D-901359E4BE47}" destId="{C75FB568-C08E-48C9-8C2A-7A967ECE01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3E58-6431-4BF6-9D57-35D6DA0BAD74}">
      <dsp:nvSpPr>
        <dsp:cNvPr id="0" name=""/>
        <dsp:cNvSpPr/>
      </dsp:nvSpPr>
      <dsp:spPr>
        <a:xfrm>
          <a:off x="0" y="466445"/>
          <a:ext cx="586097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effectLst/>
            </a:rPr>
            <a:t>Student loans</a:t>
          </a:r>
          <a:endParaRPr lang="en-US" sz="1400" b="1" kern="1200" dirty="0">
            <a:effectLst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ffectLst/>
            </a:rPr>
            <a:t>Income based on education and location</a:t>
          </a:r>
        </a:p>
      </dsp:txBody>
      <dsp:txXfrm>
        <a:off x="0" y="466445"/>
        <a:ext cx="5860971" cy="1141875"/>
      </dsp:txXfrm>
    </dsp:sp>
    <dsp:sp modelId="{1EF0824E-07A1-4003-9CE3-34EDF4AA5E95}">
      <dsp:nvSpPr>
        <dsp:cNvPr id="0" name=""/>
        <dsp:cNvSpPr/>
      </dsp:nvSpPr>
      <dsp:spPr>
        <a:xfrm>
          <a:off x="293048" y="38405"/>
          <a:ext cx="4102679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Collect information on:</a:t>
          </a:r>
          <a:endParaRPr lang="en-US" sz="1400" b="1" kern="1200" dirty="0">
            <a:effectLst/>
          </a:endParaRPr>
        </a:p>
      </dsp:txBody>
      <dsp:txXfrm>
        <a:off x="334838" y="80195"/>
        <a:ext cx="4019099" cy="772500"/>
      </dsp:txXfrm>
    </dsp:sp>
    <dsp:sp modelId="{2EF6BAA8-BD54-4252-9A5E-7CB510445045}">
      <dsp:nvSpPr>
        <dsp:cNvPr id="0" name=""/>
        <dsp:cNvSpPr/>
      </dsp:nvSpPr>
      <dsp:spPr>
        <a:xfrm>
          <a:off x="0" y="2192961"/>
          <a:ext cx="5860971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4876" tIns="604012" rIns="45487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attained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State of residence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Major of study</a:t>
          </a:r>
        </a:p>
      </dsp:txBody>
      <dsp:txXfrm>
        <a:off x="0" y="2192961"/>
        <a:ext cx="5860971" cy="1370250"/>
      </dsp:txXfrm>
    </dsp:sp>
    <dsp:sp modelId="{7EB537AD-D533-40C7-BCE5-5B13B97642B5}">
      <dsp:nvSpPr>
        <dsp:cNvPr id="0" name=""/>
        <dsp:cNvSpPr/>
      </dsp:nvSpPr>
      <dsp:spPr>
        <a:xfrm>
          <a:off x="293048" y="1764920"/>
          <a:ext cx="410267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/>
            </a:rPr>
            <a:t>Investigate the differences in median income and federal student loans with respect to the following:</a:t>
          </a:r>
        </a:p>
      </dsp:txBody>
      <dsp:txXfrm>
        <a:off x="334838" y="1806710"/>
        <a:ext cx="4019099" cy="772500"/>
      </dsp:txXfrm>
    </dsp:sp>
    <dsp:sp modelId="{861ECAF3-E875-46E7-8C71-8090685EB3AC}">
      <dsp:nvSpPr>
        <dsp:cNvPr id="0" name=""/>
        <dsp:cNvSpPr/>
      </dsp:nvSpPr>
      <dsp:spPr>
        <a:xfrm>
          <a:off x="0" y="4147851"/>
          <a:ext cx="5860971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BD6FB-A5C0-4FCC-BE69-B6E5920BE9E0}">
      <dsp:nvSpPr>
        <dsp:cNvPr id="0" name=""/>
        <dsp:cNvSpPr/>
      </dsp:nvSpPr>
      <dsp:spPr>
        <a:xfrm>
          <a:off x="293048" y="3719811"/>
          <a:ext cx="4102679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072" tIns="0" rIns="15507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effectLst/>
            </a:rPr>
            <a:t>Create dashboard to determine WHEN a college education starts to pay off depending on where you live and what you study.</a:t>
          </a:r>
          <a:endParaRPr lang="en-US" sz="1400" b="1" kern="1200" dirty="0">
            <a:effectLst/>
          </a:endParaRPr>
        </a:p>
      </dsp:txBody>
      <dsp:txXfrm>
        <a:off x="334838" y="3761601"/>
        <a:ext cx="40190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3C36-A2F6-4E3B-ADAB-DC014B8B5BF0}">
      <dsp:nvSpPr>
        <dsp:cNvPr id="0" name=""/>
        <dsp:cNvSpPr/>
      </dsp:nvSpPr>
      <dsp:spPr>
        <a:xfrm>
          <a:off x="0" y="283488"/>
          <a:ext cx="5410490" cy="87516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locations where an education is a better or worse investment?</a:t>
          </a:r>
          <a:endParaRPr lang="en-US" sz="2200" kern="1200" dirty="0"/>
        </a:p>
      </dsp:txBody>
      <dsp:txXfrm>
        <a:off x="42722" y="326210"/>
        <a:ext cx="5325046" cy="789716"/>
      </dsp:txXfrm>
    </dsp:sp>
    <dsp:sp modelId="{80305D33-16AB-491D-8011-A25AECC2CE60}">
      <dsp:nvSpPr>
        <dsp:cNvPr id="0" name=""/>
        <dsp:cNvSpPr/>
      </dsp:nvSpPr>
      <dsp:spPr>
        <a:xfrm>
          <a:off x="0" y="1222008"/>
          <a:ext cx="5410490" cy="875160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Are there some majors that are a better investment than others?</a:t>
          </a:r>
          <a:endParaRPr lang="en-US" sz="2200" kern="1200" dirty="0"/>
        </a:p>
      </dsp:txBody>
      <dsp:txXfrm>
        <a:off x="42722" y="1264730"/>
        <a:ext cx="5325046" cy="789716"/>
      </dsp:txXfrm>
    </dsp:sp>
    <dsp:sp modelId="{3D550C9D-D7E6-4701-AB2A-243C37985AB1}">
      <dsp:nvSpPr>
        <dsp:cNvPr id="0" name=""/>
        <dsp:cNvSpPr/>
      </dsp:nvSpPr>
      <dsp:spPr>
        <a:xfrm>
          <a:off x="0" y="2160529"/>
          <a:ext cx="5410490" cy="875160"/>
        </a:xfrm>
        <a:prstGeom prst="round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Is a college education a good investment overall?</a:t>
          </a:r>
          <a:endParaRPr lang="en-US" sz="2200" kern="1200"/>
        </a:p>
      </dsp:txBody>
      <dsp:txXfrm>
        <a:off x="42722" y="2203251"/>
        <a:ext cx="532504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3B84-C30C-448F-BEDC-F512FEECFCDF}">
      <dsp:nvSpPr>
        <dsp:cNvPr id="0" name=""/>
        <dsp:cNvSpPr/>
      </dsp:nvSpPr>
      <dsp:spPr>
        <a:xfrm>
          <a:off x="0" y="797006"/>
          <a:ext cx="5257800" cy="1787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 this trend hold true everywhere in the United States?</a:t>
          </a:r>
        </a:p>
      </dsp:txBody>
      <dsp:txXfrm>
        <a:off x="87243" y="884249"/>
        <a:ext cx="5083314" cy="161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1F1C-3086-4127-90F9-CC5218B1A484}">
      <dsp:nvSpPr>
        <dsp:cNvPr id="0" name=""/>
        <dsp:cNvSpPr/>
      </dsp:nvSpPr>
      <dsp:spPr>
        <a:xfrm>
          <a:off x="0" y="1062"/>
          <a:ext cx="4036334" cy="2385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There are a few outliers in terms of education and income.</a:t>
          </a:r>
          <a:endParaRPr lang="en-US" sz="3600" kern="1200" dirty="0"/>
        </a:p>
      </dsp:txBody>
      <dsp:txXfrm>
        <a:off x="116449" y="117511"/>
        <a:ext cx="3803436" cy="2152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B568-C08E-48C9-8C2A-7A967ECE0172}">
      <dsp:nvSpPr>
        <dsp:cNvPr id="0" name=""/>
        <dsp:cNvSpPr/>
      </dsp:nvSpPr>
      <dsp:spPr>
        <a:xfrm>
          <a:off x="0" y="60616"/>
          <a:ext cx="7613013" cy="13180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Which decision makes the most sense financially?</a:t>
          </a:r>
        </a:p>
      </dsp:txBody>
      <dsp:txXfrm>
        <a:off x="64340" y="124956"/>
        <a:ext cx="7484333" cy="118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8FCE-0C81-46C9-A40E-D29970CDD11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F137-13EB-427D-B341-BE57DDC5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salary to income.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F137-13EB-427D-B341-BE57DDC5F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F097-BDCC-BD75-D301-B4ED1926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5F1BA-A310-2286-091A-25251B039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BBB3-94AC-E529-7A0C-1E4FD743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095E-5D83-B0CD-8399-28D8AC3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E15D-A16B-72AB-C6BD-EC2DE159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A92B-7227-9813-AADE-82E790C7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AB840-4C4C-6D2C-ED1C-7B441DE9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20E7-17DA-3CE0-83DB-76538B62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172-5A9D-AFB8-6A22-F6CB6B60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53-3C63-5E0A-7A05-C7C6F33F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57B43-7197-6376-4BE2-E6136874A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A924-26A5-51D4-1C62-99769F7B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BDDC-FCC8-C771-164A-5240A2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C4CC-8996-4BDB-8B08-4CA0B4FB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D4A6-6FE8-325E-1DD6-FD7E2AA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583E-D5FD-F43D-5E19-3FE0A657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831-53B4-C8A0-6C58-C28E3679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55CC-27F8-BD45-7D04-A133575F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C843-F609-B149-4673-EFB5679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DCD0-6CF9-1183-AAA2-93497C0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901-6D1C-5891-9D29-7E106586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C55-8589-4851-CD70-AB760B39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BC08-1F12-BFB1-F7E9-83126102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5B71-5E52-04AF-7500-BD2886C5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0B3E-0241-63B2-92A8-AC423F7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BE4-5BD0-3FE1-A326-65F293B1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62C-242A-4899-447A-9D29565CE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AACA6-3F01-BC14-6801-EB3445FDA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50A1-DAAC-7E0B-01A7-931DF1D7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DBAF6-BD3C-E473-52CD-4CF00E6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436A7-D7FD-D904-A5D1-1051706D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676D-F23A-5319-4F44-C02C35B7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0F68D-4AC8-2CAE-0683-E3B082F44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3F87-73F4-6B52-8629-EF0B54D0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E475F-F14F-9117-090C-7BD9AFCC1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20269-096D-59C4-36C0-6C5697E8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0F904-A27B-F648-ADE8-6241AF8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E0632-2850-CCB6-8471-77D29486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2A59B-828E-D8DA-2D0E-0127D37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1E2E-63E7-1480-A21D-F83B20D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275A-A91B-C942-DA49-038CA54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8710E-F553-B30C-31DD-BF80DA1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6980-AD67-3E39-811D-0CD4068A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EA8B4-F2FF-5ECE-4801-A32F3150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B207A-EABC-67E2-FEFE-10769D8B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DA21-06A5-8146-DBD5-A23A463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E98-528C-AEB8-5698-A46B3E95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70E-4821-D77A-2FE2-2A5CFAF2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E1EF-4451-B5A8-AE79-B2CE06C1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52B6-0146-6DD4-955E-4336046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6A1B2-8C1A-F017-91F4-B336A61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0E6C-E0B2-5030-EFC8-40CC3D9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C7A-BA0B-C6AA-7169-A0139AA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777E4-C063-5CC4-C49B-A79CF3C5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EC2C-1A13-397B-F665-386C151B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1868-0412-5E73-7DB4-7B2C099C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886-C168-05C6-A965-16C26395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E7BC0-DB48-A9C3-5A91-6E83E6E7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86F6-1CDE-5476-3200-8115A956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4498-C282-133E-EFFA-AA279B0D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41BB-453F-D049-EF03-A953793F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C174-1517-425D-AFE8-5F4CC10B194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32-1E0A-85E5-1083-214CEFC0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E03D-6FAB-0717-F292-D8C183036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8557-EFE9-48ED-A038-DE91D5A3E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CBAE7807-021B-25B1-44A2-F93AC96C4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D7BE-1D04-1A19-9D0B-432053B5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 a college education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592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43FE8-D9A7-4653-688B-F723659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do we measure if education is a good investment?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727A3-3F4D-E50C-4DFF-FD01331B4FDA}"/>
              </a:ext>
            </a:extLst>
          </p:cNvPr>
          <p:cNvGrpSpPr/>
          <p:nvPr/>
        </p:nvGrpSpPr>
        <p:grpSpPr>
          <a:xfrm>
            <a:off x="641500" y="3442722"/>
            <a:ext cx="10904644" cy="1135486"/>
            <a:chOff x="641500" y="3442722"/>
            <a:chExt cx="10904644" cy="113548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3C3BE5-D2D2-39AB-0AAB-5F7746FACE69}"/>
                </a:ext>
              </a:extLst>
            </p:cNvPr>
            <p:cNvSpPr/>
            <p:nvPr/>
          </p:nvSpPr>
          <p:spPr>
            <a:xfrm>
              <a:off x="7163734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an associates at age 20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AC3F7C-D05B-8EC8-58DA-B4B7B492C9DE}"/>
                </a:ext>
              </a:extLst>
            </p:cNvPr>
            <p:cNvSpPr/>
            <p:nvPr/>
          </p:nvSpPr>
          <p:spPr>
            <a:xfrm>
              <a:off x="641500" y="3442722"/>
              <a:ext cx="2838716" cy="1135486"/>
            </a:xfrm>
            <a:custGeom>
              <a:avLst/>
              <a:gdLst>
                <a:gd name="connsiteX0" fmla="*/ 0 w 2838716"/>
                <a:gd name="connsiteY0" fmla="*/ 0 h 1135486"/>
                <a:gd name="connsiteX1" fmla="*/ 2270973 w 2838716"/>
                <a:gd name="connsiteY1" fmla="*/ 0 h 1135486"/>
                <a:gd name="connsiteX2" fmla="*/ 2838716 w 2838716"/>
                <a:gd name="connsiteY2" fmla="*/ 567743 h 1135486"/>
                <a:gd name="connsiteX3" fmla="*/ 2270973 w 2838716"/>
                <a:gd name="connsiteY3" fmla="*/ 1135486 h 1135486"/>
                <a:gd name="connsiteX4" fmla="*/ 0 w 2838716"/>
                <a:gd name="connsiteY4" fmla="*/ 1135486 h 1135486"/>
                <a:gd name="connsiteX5" fmla="*/ 567743 w 2838716"/>
                <a:gd name="connsiteY5" fmla="*/ 567743 h 1135486"/>
                <a:gd name="connsiteX6" fmla="*/ 0 w 2838716"/>
                <a:gd name="connsiteY6" fmla="*/ 0 h 1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716" h="1135486">
                  <a:moveTo>
                    <a:pt x="0" y="0"/>
                  </a:moveTo>
                  <a:lnTo>
                    <a:pt x="2270973" y="0"/>
                  </a:lnTo>
                  <a:lnTo>
                    <a:pt x="2838716" y="567743"/>
                  </a:lnTo>
                  <a:lnTo>
                    <a:pt x="2270973" y="1135486"/>
                  </a:lnTo>
                  <a:lnTo>
                    <a:pt x="0" y="1135486"/>
                  </a:lnTo>
                  <a:lnTo>
                    <a:pt x="567743" y="567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523" tIns="8890" rIns="567743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Imagine that you had to decide between four options: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692D8-DAD5-E043-E524-3461F3CF30B5}"/>
                </a:ext>
              </a:extLst>
            </p:cNvPr>
            <p:cNvSpPr/>
            <p:nvPr/>
          </p:nvSpPr>
          <p:spPr>
            <a:xfrm>
              <a:off x="3111183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Leave high school at age 16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B26BCA-B09B-E224-4EE9-D63EA6C4946C}"/>
                </a:ext>
              </a:extLst>
            </p:cNvPr>
            <p:cNvSpPr/>
            <p:nvPr/>
          </p:nvSpPr>
          <p:spPr>
            <a:xfrm>
              <a:off x="5137459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high school at age 18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92DC3-E229-7710-B818-EBD6C9C2C02C}"/>
                </a:ext>
              </a:extLst>
            </p:cNvPr>
            <p:cNvSpPr/>
            <p:nvPr/>
          </p:nvSpPr>
          <p:spPr>
            <a:xfrm>
              <a:off x="9190010" y="3539239"/>
              <a:ext cx="2356134" cy="942453"/>
            </a:xfrm>
            <a:custGeom>
              <a:avLst/>
              <a:gdLst>
                <a:gd name="connsiteX0" fmla="*/ 0 w 2356134"/>
                <a:gd name="connsiteY0" fmla="*/ 0 h 942453"/>
                <a:gd name="connsiteX1" fmla="*/ 1884908 w 2356134"/>
                <a:gd name="connsiteY1" fmla="*/ 0 h 942453"/>
                <a:gd name="connsiteX2" fmla="*/ 2356134 w 2356134"/>
                <a:gd name="connsiteY2" fmla="*/ 471227 h 942453"/>
                <a:gd name="connsiteX3" fmla="*/ 1884908 w 2356134"/>
                <a:gd name="connsiteY3" fmla="*/ 942453 h 942453"/>
                <a:gd name="connsiteX4" fmla="*/ 0 w 2356134"/>
                <a:gd name="connsiteY4" fmla="*/ 942453 h 942453"/>
                <a:gd name="connsiteX5" fmla="*/ 471227 w 2356134"/>
                <a:gd name="connsiteY5" fmla="*/ 471227 h 942453"/>
                <a:gd name="connsiteX6" fmla="*/ 0 w 2356134"/>
                <a:gd name="connsiteY6" fmla="*/ 0 h 9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134" h="942453">
                  <a:moveTo>
                    <a:pt x="0" y="0"/>
                  </a:moveTo>
                  <a:lnTo>
                    <a:pt x="1884908" y="0"/>
                  </a:lnTo>
                  <a:lnTo>
                    <a:pt x="2356134" y="471227"/>
                  </a:lnTo>
                  <a:lnTo>
                    <a:pt x="1884908" y="942453"/>
                  </a:lnTo>
                  <a:lnTo>
                    <a:pt x="0" y="942453"/>
                  </a:lnTo>
                  <a:lnTo>
                    <a:pt x="471227" y="4712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4087" tIns="11430" rIns="471226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Graduate with a bachelor’s at age 22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EF7D59-7BE9-0189-6862-594F0B9C4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57828"/>
              </p:ext>
            </p:extLst>
          </p:nvPr>
        </p:nvGraphicFramePr>
        <p:xfrm>
          <a:off x="2289494" y="4886957"/>
          <a:ext cx="7613013" cy="137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Hammer outline">
            <a:extLst>
              <a:ext uri="{FF2B5EF4-FFF2-40B4-BE49-F238E27FC236}">
                <a16:creationId xmlns:a16="http://schemas.microsoft.com/office/drawing/2014/main" id="{EF760922-9E7F-7C6A-DC60-D0D3A6AB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161" y="2673246"/>
            <a:ext cx="887051" cy="887051"/>
          </a:xfrm>
          <a:prstGeom prst="rect">
            <a:avLst/>
          </a:prstGeom>
        </p:spPr>
      </p:pic>
      <p:pic>
        <p:nvPicPr>
          <p:cNvPr id="11" name="Graphic 10" descr="Graduation cap outline">
            <a:extLst>
              <a:ext uri="{FF2B5EF4-FFF2-40B4-BE49-F238E27FC236}">
                <a16:creationId xmlns:a16="http://schemas.microsoft.com/office/drawing/2014/main" id="{D3C233F3-0AF1-3B79-A519-FFBA08B4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24551" y="2673246"/>
            <a:ext cx="887051" cy="887051"/>
          </a:xfrm>
          <a:prstGeom prst="rect">
            <a:avLst/>
          </a:prstGeom>
        </p:spPr>
      </p:pic>
      <p:pic>
        <p:nvPicPr>
          <p:cNvPr id="15" name="Graphic 14" descr="Diploma roll outline">
            <a:extLst>
              <a:ext uri="{FF2B5EF4-FFF2-40B4-BE49-F238E27FC236}">
                <a16:creationId xmlns:a16="http://schemas.microsoft.com/office/drawing/2014/main" id="{84DBDF8F-F7AD-5152-1D11-969F97CFA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9624" y="2673246"/>
            <a:ext cx="887051" cy="887051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9463940D-656C-A26D-C40B-31A6B26775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2087" y="2673246"/>
            <a:ext cx="887051" cy="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C1DF8D3E-0896-5B8E-7552-340E49EF78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520711"/>
                  </p:ext>
                </p:extLst>
              </p:nvPr>
            </p:nvGraphicFramePr>
            <p:xfrm>
              <a:off x="383458" y="-4425"/>
              <a:ext cx="11425084" cy="68550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C1DF8D3E-0896-5B8E-7552-340E49EF78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458" y="-4425"/>
                <a:ext cx="11425084" cy="6855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78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91DB-ACED-6FF0-2E6F-7D18A33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Conclusions</a:t>
            </a:r>
          </a:p>
        </p:txBody>
      </p:sp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68743308-2E28-AE8B-797B-9468D897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BE2-830C-C9BF-5101-F5F2A181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813384" cy="4537839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Education is a good investment in general.  Most people with more education will end up making more money overall.</a:t>
            </a:r>
          </a:p>
          <a:p>
            <a:r>
              <a:rPr lang="en-US" sz="2400" b="1" dirty="0"/>
              <a:t>Money isn’t the most important thing.  </a:t>
            </a:r>
          </a:p>
          <a:p>
            <a:r>
              <a:rPr lang="en-US" sz="2400" b="1" dirty="0"/>
              <a:t>Education opens up many doors for a person’s career and doing a job you enjoy is often more important to lots of people than just income.</a:t>
            </a:r>
          </a:p>
          <a:p>
            <a:r>
              <a:rPr lang="en-US" sz="2400" b="1" dirty="0"/>
              <a:t>However, if income is important then location and major definitely matter!</a:t>
            </a:r>
          </a:p>
        </p:txBody>
      </p:sp>
    </p:spTree>
    <p:extLst>
      <p:ext uri="{BB962C8B-B14F-4D97-AF65-F5344CB8AC3E}">
        <p14:creationId xmlns:p14="http://schemas.microsoft.com/office/powerpoint/2010/main" val="12682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EA4F573-DAA0-D906-F852-4BC54146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220EB-8BAB-0F5D-C17B-BD1A1955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5701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2F790-B21B-0CEF-E3F4-7476334A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545937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Strategy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CF189-0699-0C76-880B-8354398B4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236535"/>
              </p:ext>
            </p:extLst>
          </p:nvPr>
        </p:nvGraphicFramePr>
        <p:xfrm>
          <a:off x="5255259" y="1017917"/>
          <a:ext cx="5860971" cy="491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64BE283-3E4F-0CCD-D3C6-1A3D7583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748" y="2822235"/>
            <a:ext cx="1897548" cy="18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6756D-15DD-3C61-644E-0EFF1EC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731435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 dirty="0"/>
              <a:t>Questions to answer</a:t>
            </a:r>
          </a:p>
        </p:txBody>
      </p:sp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20FA23FD-BFBC-B68E-FE0B-851D4254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18" y="2702788"/>
            <a:ext cx="2728198" cy="272819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AA4B9C-48BB-CE61-11B8-310036B7E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422594"/>
              </p:ext>
            </p:extLst>
          </p:nvPr>
        </p:nvGraphicFramePr>
        <p:xfrm>
          <a:off x="5255260" y="2407298"/>
          <a:ext cx="5410490" cy="331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91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8154B-883C-1D2B-5F9D-BBF39353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1" y="486184"/>
            <a:ext cx="3957106" cy="1325563"/>
          </a:xfr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Federal Student Loan Data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F3B9B-B93D-80BD-07EC-C8633DB4631D}"/>
              </a:ext>
            </a:extLst>
          </p:cNvPr>
          <p:cNvSpPr txBox="1"/>
          <p:nvPr/>
        </p:nvSpPr>
        <p:spPr>
          <a:xfrm>
            <a:off x="587251" y="1946684"/>
            <a:ext cx="3957106" cy="43513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Some variability in terms of student loans.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amount of does not greatly vary from state to state.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of a student loan&#10;&#10;Description automatically generated">
            <a:extLst>
              <a:ext uri="{FF2B5EF4-FFF2-40B4-BE49-F238E27FC236}">
                <a16:creationId xmlns:a16="http://schemas.microsoft.com/office/drawing/2014/main" id="{E931ED58-1A06-1503-8553-E91C6C3D4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3525251"/>
            <a:ext cx="7324726" cy="3332749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6" name="Picture 5" descr="A graph of a graph of a student loan&#10;&#10;Description automatically generated with medium confidence">
            <a:extLst>
              <a:ext uri="{FF2B5EF4-FFF2-40B4-BE49-F238E27FC236}">
                <a16:creationId xmlns:a16="http://schemas.microsoft.com/office/drawing/2014/main" id="{B9A34838-03F1-504E-9D5A-31C0D3724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4" y="-2644"/>
            <a:ext cx="7365192" cy="3332749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320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9BE-22D2-9202-2B20-73807FC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 increases based on education.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519C09-A800-377A-A578-51EAEEA8A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313812"/>
              </p:ext>
            </p:extLst>
          </p:nvPr>
        </p:nvGraphicFramePr>
        <p:xfrm>
          <a:off x="838201" y="1984443"/>
          <a:ext cx="5257800" cy="33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13AD09D8-14EB-8BFA-8EA9-E924BFF57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736089"/>
            <a:ext cx="4777381" cy="538582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761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CC56833-E314-7601-CCD8-0E844AC2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-6439531"/>
            <a:ext cx="12057255" cy="6439531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23A33ABA-CB3D-ACA9-70E2-C9DDF87DB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-6439531"/>
            <a:ext cx="12057255" cy="6439531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708116C-212B-2C54-8B99-037D1D89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7255" y="6858000"/>
            <a:ext cx="12057255" cy="6439531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FFEE07A6-0D7B-2D69-E7A0-A51B00A6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3" y="6857999"/>
            <a:ext cx="12057255" cy="64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98893 0.938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40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9944 0.969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9944 -0.9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44 -0.9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-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0D8ECA82-5B18-B6FC-DA5B-196E46D89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41994" cy="3226904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48A23574-99B8-B727-54EE-EA51B5B7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06" y="0"/>
            <a:ext cx="6041994" cy="3226904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91A59257-D23E-97FB-1A5C-D92E56AF3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/>
          <a:stretch/>
        </p:blipFill>
        <p:spPr>
          <a:xfrm>
            <a:off x="0" y="3562270"/>
            <a:ext cx="6050280" cy="329573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BF29573-6DD0-D795-5F2B-3C3BC3A472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/>
          <a:stretch/>
        </p:blipFill>
        <p:spPr>
          <a:xfrm>
            <a:off x="6141720" y="3562270"/>
            <a:ext cx="6050279" cy="32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BC55-2665-48E0-1C37-8526870F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your choice of major matter?</a:t>
            </a:r>
          </a:p>
        </p:txBody>
      </p:sp>
    </p:spTree>
    <p:extLst>
      <p:ext uri="{BB962C8B-B14F-4D97-AF65-F5344CB8AC3E}">
        <p14:creationId xmlns:p14="http://schemas.microsoft.com/office/powerpoint/2010/main" val="305173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21ED14-8EF2-0764-93DB-8B8BA8987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159523"/>
              </p:ext>
            </p:extLst>
          </p:nvPr>
        </p:nvGraphicFramePr>
        <p:xfrm>
          <a:off x="1113810" y="2960716"/>
          <a:ext cx="4036334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A1063F2-49E8-09F0-42C2-243EB09BD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8" y="397940"/>
            <a:ext cx="5970526" cy="60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737B9D76-AC54-4642-805A-D42DF4ECDE5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CECE6BBA-8D75-4527-BD0C-21380664198A&quot;"/>
    <we:property name="reportUrl" value="&quot;/groups/me/reports/ab1c9c58-5eed-47a1-8f20-e7a865f66d4c/ReportSection?bookmarkGuid=75874724-d88f-420f-ab3a-0522822ab36a&amp;bookmarkUsage=1&amp;ctid=101da587-1843-4f52-8b8a-17b069c66d33&amp;fromEntryPoint=export&quot;"/>
    <we:property name="reportName" value="&quot;capstone_visualization_04&quot;"/>
    <we:property name="reportState" value="&quot;CONNECTED&quot;"/>
    <we:property name="embedUrl" value="&quot;/reportEmbed?reportId=ab1c9c58-5eed-47a1-8f20-e7a865f66d4c&amp;config=eyJjbHVzdGVyVXJsIjoiaHR0cHM6Ly9XQUJJLVVTLUVBU1QtQS1QUklNQVJZLXJlZGlyZWN0LmFuYWx5c2lzLndpbmRvd3MubmV0IiwiZW1iZWRGZWF0dXJlcyI6eyJ1c2FnZU1ldHJpY3NWTmV4dCI6dHJ1ZX19&amp;disableSensitivityBanner=true&quot;"/>
    <we:property name="pageName" value="&quot;ReportSection&quot;"/>
    <we:property name="pageDisplayName" value="&quot;Page 1&quot;"/>
    <we:property name="datasetId" value="&quot;733bc4c2-bc83-4904-8307-039e2b32713a&quot;"/>
    <we:property name="backgroundColor" value="&quot;#FFFFFF&quot;"/>
    <we:property name="bookmark" value="&quot;H4sIAAAAAAAAA+1ZW1PbOhD+Kxm/8JLp2JYvct+4hLZzoMOUTs9DhzmzklbB1LEysk3hMPnvXdkJkBASeoAUzuAnay2tdlffflrJV57Kq3EBl59hhN57b8eYHyOwP3qx1/fKeZmSDCOmpa8jDTySQYg+9TLjOjdl5b2/8mqwQ6y/5VUDhVNIwu8nfQ+K4giGrqWhqLDvjdFWpoQi/xe7zvSptg1O+h5ejAtjwak8rqFGp/aculObTAneMZoRZJ2f4zHKupN+wbGx9azd96rurTVp/ptT1k64a8oa8pIUO5liiWAM4oD7CUgWcZTSyXVe1NMu4nJwMbbkz9UsLPvtRyGE9BEyriVGKgMRKBeU+nLs+myrcyglKpJ0upyqbzN3wr63b82oVTqN/4h6Dso6ry9dA86M/UfphIRfW4X+hML59ylabAeRFyqfObZrRmOwebXY+isvFY3seweoa/fpEKFqbBtZ5xNW1VTDsWmsxC+obxqtSRNalyNraNVas/Y6xLTiL/nwtFV6kJN3ULT+QdG4gcEBdaHnpFvWWxM9zIIlcVhhyan5uWuREEPOBpP+1ZIlmDdi1xTNqHy0DdtDvDO//5D5t4dDi0OYLd/gOYz7YE1V9Y6hANtFab8pp5ngrzJ6l0RDY3NJK/pMcRuoRnbO3zXEIabKy2ExpYebvO3SwCsodXdPwdaOf8QZZbdLUhplrEK7c9lmx15uZ2lPmTZ4YcF3mdwRGQ05u8VY09hfTjP8CUF6MnHikIdEWUwD42EWyDBTKd5PdpsDREf3/wEMVZFLYtbbSPBGSDuRexli2fES+TLuJsuxuvF3/u2ZqPnTQnSqh6/t/TQ8ixdN2zKuU/p9KRFvfcWyJP2IW67/yaSDghupoIYlsRkZ1UYPWxgsV7pHI5T5WW7NWH5yD6CvrXtyqHSAjiHIwkzoSIV+rJM0UdrfIKAPnZXVoomt9LWgeerCH4PyLFgPgPIOyFOkCnFrq+rlZW+noWDSfK8L2KshM0W1TngiYo1REDIOoBUGTslK8NR4UQtzMb8rOm1cxCyJOaQJ6jDiiY9MrM2RTVavn029bCN+YEn7SPzN1yKratqyKYoOFsvq2g2URv2F84fkWaxTSQcYnvphyNMsEm/nj9dw/thECUqvOq9B5AV17FEV2Duv3vU+HvdK0xtaUOvPBGv3K91QbVG85Dr894Ow0dr8drZ31J9FRP06VpixBCARAeD6guaNrF8+WYd+KsCXiaKdOEAGLEV8I+s3sp7Wf6hyKHufSmlGuEBK7H/JzGs8/sM0nDKMMkapGiEqyUMdI9/gufLpL0rI8ALVIYwXMbGxIM8f3AMeJJgAKlR+GCRx5gfRSwjwGkrf0MXy3eT4zeWmkqfAwcUDCSBYJIBnCGZ3lk4DSDFVfuZHAXJBpQ6sP9lCa+ZOU9ftL56F460M0jTTPI5kxjFkKGSsH6kyCbXMEEFGSoCIMQUePVJlJiDBjIcxxjGDVFEpwB6pklNxyHgYiZQpngrFpArXqrznloDULfwc+2BNM27zMNAqjBmmEZL5mRKUuO08efUxVwrL6/93IklllkQxJtxRJi11xpd0bGdbdsNlmroag8QjKHHJ/Q1lGpTKJcDKO5z2P+P19c1k8gsPP8u25xwAAA==&quot;"/>
    <we:property name="initialStateBookmark" value="&quot;H4sIAAAAAAAAA+1ZW1PbOhD+Kxm/8JLp+G65byGEtsOlDHR6HjpMZyWtg6ljeWSbkjL572dlJ4WEkKQHSOEMeYrX0t707aeVfGPJtCwyGB/DCK331q5SP0agf3QCq2vlU9nnzwdHvdOD78e9owGJVVGlKi+t9zdWBXqI1de0rCEzGkj47bxrQZadwNA8JZCV2LUK1KXKIUt/YTuYXlW6xknXwusiUxqMyrMKKjRqr2g4PZNt551HFkFU6RWeoaha6SkWSlez565Vtv8al+bfGWWNwb7KK0hzUmxk0gu550HgMDsE4fkMhTDyJM2q6RA+HlwXmuK5meVhv3nJORc2QswSgb6MgTvSJheqcWHG9OQV5AIlSVpdRtXXWThu19rXatQonSZ8RCMHeZVWY/MAl0p/l0lIwi+NQntC6fznAjU2kygKmc4C66tRATotF58O0lzSzK51iEllXh0hlLVuMmtiwrKcajhTtRZ4isntQ+PShNblRCtatcatvRYijfg0HV40Sg9Tig6yJj7IajPROaQh9Dtvl/WOoc08WJKHFZ5cqJ99jYQYCtaZdG+WLMG8E32V1aP80T70hnjPvr2J/d5wqHEIs+UbPIdzH7Qqy84ZZKDbLO3X+bQS7FVO90k0VDoVtKLPlLeBrEUb/H1HDGLKNB9mU3q4rdu2DKyMSrd/Aboy/MMvqbpNkdIspSXq3XFTHXupnpU9VdrghSXfVHJLZDTl8g5jTXM/nlb4E4L0fGLELnOJsrwEPObGjnBjGeHDZLc9QLR0/x/AUGapIGa9iwRrhLQTmT9DzFteoliK1liK5W288/+eiZo/LWSn3HxtH6bhWb7IbMO4Rum3pUS88wXznPQj7pjx55MWCmamhAqW5GakZJM9bGCwXOkezZDqZ74zY/nJA4D+7d2TQ6UFdABO7MY88aVrB0kYhTKxtwjoI+NluehiI30taJ6G8NegPEvWBlDuZVmndbdDLQ6nfUC+LlCvhssU0UnIQh4k6DuuxwASiY5RshI4FV5XXF3P74hGG+OBFwYMohAT12ehjR5fWx/b7FyPVbVsE96wnX0k9ub7kFX9bF5nWQuLZT3tFtqi7sLZQ7A4SCJBhxcW2a7Lotjnb2eP13D22Eb7SX+TtAKeZjSwQx1g56p81/l41slVZ6hBrj8PrN2rkpr6iuwl9+B/noSt9uV3q72l/tgn6k8CibEXAoTcAVzfzLyR9csna9eOONgilLQTO+iBFyG+kfUbWU/7P5Qp5J1PuVAjXCAl73/JzGsi/ss0HHnoxx6Vqo8oBXOTANkWz5RPf0lCjmcoj6BYxMTWkjx/aHeYE2IIKFHarhMGse34LyHBayh9S5fK94vjD5ebWp4MB9cbEoCzSADPkMz2LB05EGEk7dj2HWScWh1Yf7KFxs3duqqazzsLx1vhRFGcsMAXMUPXQy6C5JEqQzcRMSIIX3LgAUbA/EeqjDmEGDM3wCDwIJLUCniPUNmdfagzc9qLDesilRKbVJszv2Pud30eeZJFXHpCumvNLb1BWG2JXi98UPugVV009esk0g08jHyksGPJqeAbH9LyYzt/9s2Ph5GIQz/AkBmqJYjEbH5g892wNbfsWkzVVVmAwBPIccnFD5Uo5NJUzsrLn8aINYsppQJaM8G4//ueaDL5F63PIL49HQAA&quot;"/>
    <we:property name="isFiltersActionButtonVisible" value="true"/>
    <we:property name="reportEmbeddedTime" value="&quot;2023-10-26T17:32:25.555Z&quot;"/>
    <we:property name="creatorTenantId" value="&quot;101da587-1843-4f52-8b8a-17b069c66d33&quot;"/>
    <we:property name="creatorUserId" value="&quot;100320029EA68096&quot;"/>
    <we:property name="creatorSessionId" value="&quot;3ffce5ef-5b68-4e3f-9b46-4d4d974f7c12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3032</TotalTime>
  <Words>298</Words>
  <Application>Microsoft Office PowerPoint</Application>
  <PresentationFormat>Widescreen</PresentationFormat>
  <Paragraphs>36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 a college education a good investment?</vt:lpstr>
      <vt:lpstr>Strategy</vt:lpstr>
      <vt:lpstr>Questions to answer</vt:lpstr>
      <vt:lpstr>Federal Student Loan Data</vt:lpstr>
      <vt:lpstr>Median income increases based on education.</vt:lpstr>
      <vt:lpstr>PowerPoint Presentation</vt:lpstr>
      <vt:lpstr>PowerPoint Presentation</vt:lpstr>
      <vt:lpstr>Does your choice of major matter?</vt:lpstr>
      <vt:lpstr>PowerPoint Presentation</vt:lpstr>
      <vt:lpstr>How do we measure if education is a good investment?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 college education a good value?</dc:title>
  <dc:creator>Chase Taylor</dc:creator>
  <cp:lastModifiedBy>Chase Taylor</cp:lastModifiedBy>
  <cp:revision>66</cp:revision>
  <dcterms:created xsi:type="dcterms:W3CDTF">2023-10-22T14:25:29Z</dcterms:created>
  <dcterms:modified xsi:type="dcterms:W3CDTF">2023-10-26T23:25:52Z</dcterms:modified>
</cp:coreProperties>
</file>